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2"/>
  </p:notesMasterIdLst>
  <p:sldIdLst>
    <p:sldId id="256" r:id="rId5"/>
    <p:sldId id="276" r:id="rId6"/>
    <p:sldId id="257" r:id="rId7"/>
    <p:sldId id="258" r:id="rId8"/>
    <p:sldId id="277" r:id="rId9"/>
    <p:sldId id="284" r:id="rId10"/>
    <p:sldId id="290" r:id="rId11"/>
    <p:sldId id="289" r:id="rId12"/>
    <p:sldId id="278" r:id="rId13"/>
    <p:sldId id="280" r:id="rId14"/>
    <p:sldId id="281" r:id="rId15"/>
    <p:sldId id="292" r:id="rId16"/>
    <p:sldId id="293" r:id="rId17"/>
    <p:sldId id="285" r:id="rId18"/>
    <p:sldId id="286" r:id="rId19"/>
    <p:sldId id="287" r:id="rId20"/>
    <p:sldId id="28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573D00E0-12A1-EED1-9F21-8F8795379B20}" name="Singh, Gurman" initials="SG" userId="S::gsingh345@gatech.edu::ace913bb-7395-4076-b5bd-4fd75caf7ef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93EDF9-EBC2-BB5C-9A63-2B6C67048995}" v="13" vWet="14" dt="2023-03-25T17:17:57.172"/>
    <p1510:client id="{20C8497A-B98E-5F75-A085-CAE732EFCA10}" v="49" dt="2023-03-25T16:09:20.358"/>
    <p1510:client id="{52B06DF7-DA67-DF34-AF52-35079DBC2BA3}" v="6" dt="2023-03-27T19:10:11.940"/>
    <p1510:client id="{7AB84136-17F3-7057-C7B5-0491DD20D350}" v="78" dt="2023-03-25T16:57:32.223"/>
    <p1510:client id="{E1533E58-3E01-B9FB-B826-0C933A8BC55C}" v="26" dt="2023-03-25T01:45:58.943"/>
    <p1510:client id="{F42793C6-E8C9-46FD-ACCE-1C1AA9519325}" v="796" dt="2023-03-25T17:47:26.2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&#65279;<?xml version="1.0" encoding="utf-8"?><Relationships xmlns="http://schemas.openxmlformats.org/package/2006/relationships"><Relationship Type="http://schemas.openxmlformats.org/officeDocument/2006/relationships/slide" Target="slides/slide4.xml" Id="rId8" /><Relationship Type="http://schemas.openxmlformats.org/officeDocument/2006/relationships/slide" Target="slides/slide9.xml" Id="rId13" /><Relationship Type="http://schemas.openxmlformats.org/officeDocument/2006/relationships/slide" Target="slides/slide14.xml" Id="rId18" /><Relationship Type="http://schemas.openxmlformats.org/officeDocument/2006/relationships/theme" Target="theme/theme1.xml" Id="rId26" /><Relationship Type="http://schemas.openxmlformats.org/officeDocument/2006/relationships/customXml" Target="../customXml/item3.xml" Id="rId3" /><Relationship Type="http://schemas.openxmlformats.org/officeDocument/2006/relationships/slide" Target="slides/slide17.xml" Id="rId21" /><Relationship Type="http://schemas.openxmlformats.org/officeDocument/2006/relationships/slide" Target="slides/slide3.xml" Id="rId7" /><Relationship Type="http://schemas.openxmlformats.org/officeDocument/2006/relationships/slide" Target="slides/slide8.xml" Id="rId12" /><Relationship Type="http://schemas.openxmlformats.org/officeDocument/2006/relationships/slide" Target="slides/slide13.xml" Id="rId17" /><Relationship Type="http://schemas.openxmlformats.org/officeDocument/2006/relationships/viewProps" Target="viewProps.xml" Id="rId25" /><Relationship Type="http://schemas.openxmlformats.org/officeDocument/2006/relationships/customXml" Target="../customXml/item2.xml" Id="rId2" /><Relationship Type="http://schemas.openxmlformats.org/officeDocument/2006/relationships/slide" Target="slides/slide12.xml" Id="rId16" /><Relationship Type="http://schemas.openxmlformats.org/officeDocument/2006/relationships/slide" Target="slides/slide16.xml" Id="rId20" /><Relationship Type="http://schemas.microsoft.com/office/2015/10/relationships/revisionInfo" Target="revisionInfo.xml" Id="rId29" /><Relationship Type="http://schemas.openxmlformats.org/officeDocument/2006/relationships/customXml" Target="../customXml/item1.xml" Id="rId1" /><Relationship Type="http://schemas.openxmlformats.org/officeDocument/2006/relationships/slide" Target="slides/slide2.xml" Id="rId6" /><Relationship Type="http://schemas.openxmlformats.org/officeDocument/2006/relationships/slide" Target="slides/slide7.xml" Id="rId11" /><Relationship Type="http://schemas.openxmlformats.org/officeDocument/2006/relationships/presProps" Target="presProps.xml" Id="rId24" /><Relationship Type="http://schemas.openxmlformats.org/officeDocument/2006/relationships/slide" Target="slides/slide1.xml" Id="rId5" /><Relationship Type="http://schemas.openxmlformats.org/officeDocument/2006/relationships/slide" Target="slides/slide11.xml" Id="rId15" /><Relationship Type="http://schemas.openxmlformats.org/officeDocument/2006/relationships/commentAuthors" Target="commentAuthors.xml" Id="rId23" /><Relationship Type="http://schemas.openxmlformats.org/officeDocument/2006/relationships/slide" Target="slides/slide6.xml" Id="rId10" /><Relationship Type="http://schemas.openxmlformats.org/officeDocument/2006/relationships/slide" Target="slides/slide15.xml" Id="rId19" /><Relationship Type="http://schemas.openxmlformats.org/officeDocument/2006/relationships/slideMaster" Target="slideMasters/slideMaster1.xml" Id="rId4" /><Relationship Type="http://schemas.openxmlformats.org/officeDocument/2006/relationships/slide" Target="slides/slide5.xml" Id="rId9" /><Relationship Type="http://schemas.openxmlformats.org/officeDocument/2006/relationships/slide" Target="slides/slide10.xml" Id="rId14" /><Relationship Type="http://schemas.openxmlformats.org/officeDocument/2006/relationships/notesMaster" Target="notesMasters/notesMaster1.xml" Id="rId22" /><Relationship Type="http://schemas.openxmlformats.org/officeDocument/2006/relationships/tableStyles" Target="tableStyles.xml" Id="rId27" /><Relationship Type="http://schemas.microsoft.com/office/2018/10/relationships/authors" Target="authors.xml" Id="rId30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3/27/2023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effectLst/>
                <a:latin typeface="Segoe UI" panose="020B0502040204020203" pitchFamily="34" charset="0"/>
              </a:rPr>
              <a:t>Can talk about our hypothesis as answers to these questions in this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181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Maybe remove some text and add code snippets here?</a:t>
            </a:r>
          </a:p>
          <a:p>
            <a:r>
              <a:rPr lang="en-US"/>
              <a:t>Add box plot-Nuno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28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Deposit type is a highly correlated variable for both hotel types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00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Resort and City Hotels display similar correlations to the dependent variables, but in disproportionate degrees.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65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/>
              <a:t>Create a confusion matrix to summarize the classifications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/>
              <a:t>Plot ROC Curve and AUC to analyze sensitivity and specificity with different thresholds</a:t>
            </a:r>
            <a:endParaRPr lang="en-US"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/>
              <a:t>Tune C and K hyper-parameters</a:t>
            </a:r>
            <a:endParaRPr lang="en-US"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/>
              <a:t>Split the dataset into training, validation, test sets. Use predict accuracy to compare the models</a:t>
            </a:r>
            <a:endParaRPr lang="en-US"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99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can add more slides about research if needed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30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94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 Average rate chart-Andrea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966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publication/310504011_Predicting_Hotel_Booking_Cancellation_to_Decrease_Uncertainty_and_Increase_Revenue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researchgate.net/publication/326824252_Modelling_the_cancellation_behaviour_of_hotel_guests" TargetMode="External"/><Relationship Id="rId4" Type="http://schemas.openxmlformats.org/officeDocument/2006/relationships/hyperlink" Target="https://www.sciencedirect.com/science/article/abs/pii/S2211973620300854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716" y="1214438"/>
            <a:ext cx="7505990" cy="2387600"/>
          </a:xfrm>
        </p:spPr>
        <p:txBody>
          <a:bodyPr/>
          <a:lstStyle/>
          <a:p>
            <a:r>
              <a:rPr lang="en-US" b="0">
                <a:ea typeface="+mj-lt"/>
                <a:cs typeface="+mj-lt"/>
              </a:rPr>
              <a:t>Team 60 Project Proposal Presentation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1053852"/>
          </a:xfrm>
        </p:spPr>
        <p:txBody>
          <a:bodyPr/>
          <a:lstStyle/>
          <a:p>
            <a:r>
              <a:rPr lang="en-US"/>
              <a:t>Modeling and Forecasting Hotel Booking Cancellations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E86FF-FC1A-79B2-C0E1-6186CCCF5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34266"/>
            <a:ext cx="9779183" cy="1325563"/>
          </a:xfrm>
        </p:spPr>
        <p:txBody>
          <a:bodyPr/>
          <a:lstStyle/>
          <a:p>
            <a:r>
              <a:rPr lang="en-US"/>
              <a:t>Research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86B70E-7431-65CF-DA7E-6581B4CC0D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2617656"/>
            <a:ext cx="11559466" cy="380607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/>
              <a:t>Main reasons for hotel booking cancellations could be due to unexpected events (natural disasters, pandemics, civil unrest, etc.)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/>
              <a:t>PNR (Personal Name Record) data has been utilized to create A.I. models (SVM) to forecast near-term cancellations (4-7 days) with ~70% accuracy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/>
              <a:t>Hotel PMS and customer PNR is utilized to create machine learning model (decision trees &amp; forest) to predict cancellations with AUC &gt; 0.90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/>
              <a:t>Future research could use variables from data sources such as:</a:t>
            </a:r>
          </a:p>
          <a:p>
            <a:pPr marL="800100" lvl="1" indent="-342900">
              <a:lnSpc>
                <a:spcPct val="10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800"/>
              <a:t> </a:t>
            </a:r>
            <a:r>
              <a:rPr lang="en-US" sz="1600">
                <a:solidFill>
                  <a:schemeClr val="bg1"/>
                </a:solidFill>
              </a:rPr>
              <a:t>weather, competitive, intelligence, different types of hotels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B44EE3-BD32-F234-328B-1AB2DAD65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3026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5954-C4C4-16A1-DBB4-92E2F20B7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7734"/>
            <a:ext cx="9779183" cy="1325563"/>
          </a:xfrm>
        </p:spPr>
        <p:txBody>
          <a:bodyPr/>
          <a:lstStyle/>
          <a:p>
            <a:r>
              <a:rPr lang="en-US" sz="400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FED11-F767-4B16-A54C-58A6F81A9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2626534"/>
            <a:ext cx="11683754" cy="3436483"/>
          </a:xfrm>
        </p:spPr>
        <p:txBody>
          <a:bodyPr/>
          <a:lstStyle/>
          <a:p>
            <a:r>
              <a:rPr lang="en-US" sz="1200" b="0" i="0">
                <a:effectLst/>
                <a:latin typeface="ui-monospac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https://www.researchgate.net/publication/310504011_Predicting_Hotel_Booking_Cancellation_to_Decrease_Uncertainty_and_Increase_Revenue</a:t>
            </a:r>
            <a:endParaRPr lang="en-US" sz="1200" b="0" i="0">
              <a:effectLst/>
              <a:latin typeface="ui-monospace"/>
            </a:endParaRPr>
          </a:p>
          <a:p>
            <a:r>
              <a:rPr lang="en-US" sz="1200" b="0" i="0">
                <a:effectLst/>
                <a:latin typeface="ui-monospac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https://www.sciencedirect.com/science/article/abs/pii/S2211973620300854</a:t>
            </a:r>
            <a:endParaRPr lang="en-US" sz="1200" b="0" i="0">
              <a:effectLst/>
              <a:latin typeface="ui-monospace"/>
            </a:endParaRPr>
          </a:p>
          <a:p>
            <a:r>
              <a:rPr lang="en-US" sz="1050" b="0" i="0">
                <a:effectLst/>
                <a:latin typeface="ui-monospac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https://www.researchgate.net/publication/326824252_Modelling_the_cancellation_behaviour_of_hotel_guests</a:t>
            </a:r>
            <a:endParaRPr lang="en-US" sz="1200">
              <a:latin typeface="ui-monospace"/>
            </a:endParaRPr>
          </a:p>
          <a:p>
            <a:endParaRPr lang="en-US" sz="1050">
              <a:latin typeface="ui-monospace"/>
            </a:endParaRPr>
          </a:p>
          <a:p>
            <a:endParaRPr lang="en-US" sz="1050" b="0" i="0">
              <a:effectLst/>
              <a:latin typeface="ui-monospace"/>
            </a:endParaRPr>
          </a:p>
          <a:p>
            <a:endParaRPr lang="en-US" sz="1050" b="0" i="0">
              <a:effectLst/>
              <a:latin typeface="ui-monospace"/>
            </a:endParaRPr>
          </a:p>
          <a:p>
            <a:endParaRPr lang="en-US" sz="12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DA117-6815-22F9-7370-89303F79E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08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7335-CD30-B406-6437-1E321A6F18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20543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D0AF2-A2D6-8499-ACE6-65008416B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Appendix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990E8C-1637-6CD4-431A-1CEE178244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04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72271-1C6D-91C4-FECF-0771A37EB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763" y="18"/>
            <a:ext cx="9779183" cy="2255911"/>
          </a:xfrm>
        </p:spPr>
        <p:txBody>
          <a:bodyPr/>
          <a:lstStyle/>
          <a:p>
            <a:br>
              <a:rPr lang="en-US"/>
            </a:br>
            <a:r>
              <a:rPr lang="en-US" sz="4000"/>
              <a:t>In terms of quantity and profitability: Online TA for both the city hotel &amp; resort hotel, and direct booking of the resort hotel are the top market segments.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FA862-2E27-329B-7A64-1D1C1D029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92931-05C6-8543-8B6E-A8BD29BD5C2B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BD9A1-E1B5-D88B-A462-E6D14E397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7" name="Picture 7" descr="Chart, funnel chart&#10;&#10;Description automatically generated">
            <a:extLst>
              <a:ext uri="{FF2B5EF4-FFF2-40B4-BE49-F238E27FC236}">
                <a16:creationId xmlns:a16="http://schemas.microsoft.com/office/drawing/2014/main" id="{D4C72E3F-B106-D488-0505-B2AA0F1D6B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92" y="2555537"/>
            <a:ext cx="6172200" cy="3501205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AF99B5F-5B55-C91C-CEB7-A14DA1B2F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9969892"/>
              </p:ext>
            </p:extLst>
          </p:nvPr>
        </p:nvGraphicFramePr>
        <p:xfrm>
          <a:off x="7036449" y="3911595"/>
          <a:ext cx="4774551" cy="21451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9414">
                  <a:extLst>
                    <a:ext uri="{9D8B030D-6E8A-4147-A177-3AD203B41FA5}">
                      <a16:colId xmlns:a16="http://schemas.microsoft.com/office/drawing/2014/main" val="1011084267"/>
                    </a:ext>
                  </a:extLst>
                </a:gridCol>
                <a:gridCol w="1765137">
                  <a:extLst>
                    <a:ext uri="{9D8B030D-6E8A-4147-A177-3AD203B41FA5}">
                      <a16:colId xmlns:a16="http://schemas.microsoft.com/office/drawing/2014/main" val="1035498436"/>
                    </a:ext>
                  </a:extLst>
                </a:gridCol>
              </a:tblGrid>
              <a:tr h="292520"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FF00"/>
                          </a:solidFill>
                          <a:effectLst/>
                        </a:rPr>
                        <a:t>Independent Variables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solidFill>
                            <a:srgbClr val="FFFF00"/>
                          </a:solidFill>
                          <a:effectLst/>
                        </a:rPr>
                        <a:t>Cancellation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0302589"/>
                  </a:ext>
                </a:extLst>
              </a:tr>
              <a:tr h="26466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Deposit type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0.469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3989998"/>
                  </a:ext>
                </a:extLst>
              </a:tr>
              <a:tr h="26466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Lead time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0.293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46479"/>
                  </a:ext>
                </a:extLst>
              </a:tr>
              <a:tr h="26466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Total of special requests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0.235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70549226"/>
                  </a:ext>
                </a:extLst>
              </a:tr>
              <a:tr h="26466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Distribution channel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0.168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3299091"/>
                  </a:ext>
                </a:extLst>
              </a:tr>
              <a:tr h="26466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Booking changes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0.145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2528582"/>
                  </a:ext>
                </a:extLst>
              </a:tr>
              <a:tr h="26466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Hotel Type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0.137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54673626"/>
                  </a:ext>
                </a:extLst>
              </a:tr>
              <a:tr h="264661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Previous cancellations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0.110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3929333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79531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1B61E-66CE-6FA0-6A6A-3D7DAA7D6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SVM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69E2E-F735-1ECB-CCC4-732D03EF8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8547" y="2148284"/>
            <a:ext cx="9779183" cy="34364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US"/>
              <a:t>SVM stands for Support Vector Machines, which is a powerful machine learning algorithm for classification and regression.</a:t>
            </a:r>
          </a:p>
          <a:p>
            <a:pPr marL="342900" indent="-342900">
              <a:buChar char="•"/>
            </a:pPr>
            <a:r>
              <a:rPr lang="en-US"/>
              <a:t>SVM can handle linear and non-linear data by using different kernel functions, including linear, polynomial, radical basic function(RBF), and sigmoid kernels.</a:t>
            </a:r>
          </a:p>
          <a:p>
            <a:pPr marL="342900" indent="-342900">
              <a:buChar char="•"/>
            </a:pPr>
            <a:r>
              <a:rPr lang="en-US"/>
              <a:t>SVM can be computationally expensive and may require more processing power and time to train than other algorithms.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717FC1-08B3-2C4E-801D-AC86E3D57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92931-05C6-8543-8B6E-A8BD29BD5C2B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29204-8FC3-7A47-A13E-BD67B687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3790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B77C9-0E6E-0CBB-B0C6-A465ACE88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KNN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99C59-7561-DEAE-38D4-B4FBFDF79F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1394" y="2073486"/>
            <a:ext cx="9779183" cy="3268189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Char char="•"/>
            </a:pPr>
            <a:r>
              <a:rPr lang="en-US"/>
              <a:t>KNN stands for K-Nearest Neighbors, which is also a type of machine learning algorithm for classification and regression analysis.</a:t>
            </a:r>
          </a:p>
          <a:p>
            <a:pPr marL="342900" indent="-342900">
              <a:buChar char="•"/>
            </a:pPr>
            <a:r>
              <a:rPr lang="en-US"/>
              <a:t>KNN predicts the class of a new data point based on the classes of its k nearest neighbors in the feature space. It is sensitive to the choice of k and the distance metric used to calculate the distances between data points. </a:t>
            </a:r>
          </a:p>
          <a:p>
            <a:pPr marL="342900" indent="-342900">
              <a:buChar char="•"/>
            </a:pPr>
            <a:r>
              <a:rPr lang="en-US"/>
              <a:t>KNN also requires a lot of memory to store the entire training dataset, and the process can be slow when dealing with large datasets.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A1BC23-7A4C-F6ED-E80D-88BCF207C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92931-05C6-8543-8B6E-A8BD29BD5C2B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437C5-E520-8781-7513-F0960FD5D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50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DE4C-2D80-6B2E-BC9F-9717B6D8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>
                <a:ea typeface="+mj-lt"/>
                <a:cs typeface="+mj-lt"/>
              </a:rPr>
              <a:t>The analysis of hotel booking data can inform various business decisions and marketing strategies, including:</a:t>
            </a:r>
            <a:endParaRPr lang="en-US">
              <a:ea typeface="+mj-lt"/>
              <a:cs typeface="+mj-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47B25-53D0-BDCB-A46A-45C95C516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27166" y="2184950"/>
            <a:ext cx="9779183" cy="34364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Char char="•"/>
            </a:pPr>
            <a:r>
              <a:rPr lang="en-US" sz="1800">
                <a:ea typeface="+mn-lt"/>
                <a:cs typeface="+mn-lt"/>
              </a:rPr>
              <a:t>Pricing strategy: Hotel booking companies can use hotel cancellation predictions to adjust prices and offer discounts to incentivize bookings.</a:t>
            </a:r>
            <a:endParaRPr lang="en-US"/>
          </a:p>
          <a:p>
            <a:pPr marL="285750" indent="-285750">
              <a:buChar char="•"/>
            </a:pPr>
            <a:r>
              <a:rPr lang="en-US" sz="1800">
                <a:ea typeface="+mn-lt"/>
                <a:cs typeface="+mn-lt"/>
              </a:rPr>
              <a:t>Resource allocation: The analysis can help companies allocate their resources more efficiently. For example, if the model predicts that a particular hotel or location is more likely to have successful bookings, the company can focus its resources on promoting and advertising that hotel or location.</a:t>
            </a:r>
            <a:endParaRPr lang="en-US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sz="1800">
                <a:ea typeface="+mn-lt"/>
                <a:cs typeface="+mn-lt"/>
              </a:rPr>
              <a:t>Customer targeting: Hotel booking companies can use hotel cancellation predictions to identify profitable customer segments and personalize marketing campaigns.</a:t>
            </a:r>
            <a:endParaRPr lang="en-US">
              <a:ea typeface="+mn-lt"/>
              <a:cs typeface="+mn-lt"/>
            </a:endParaRPr>
          </a:p>
          <a:p>
            <a:pPr marL="285750" indent="-285750">
              <a:buChar char="•"/>
            </a:pPr>
            <a:r>
              <a:rPr lang="en-US" sz="1800">
                <a:ea typeface="+mn-lt"/>
                <a:cs typeface="+mn-lt"/>
              </a:rPr>
              <a:t>Risk management: Predictive models can help hotel booking companies predict high-risk bookings and take appropriate actions to minimize losses.</a:t>
            </a:r>
            <a:endParaRPr lang="en-US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en-US" sz="1800"/>
          </a:p>
          <a:p>
            <a:endParaRPr lang="en-US"/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B1270D-7E4E-B86D-2E5C-A8F083FA8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92931-05C6-8543-8B6E-A8BD29BD5C2B}" type="datetime1">
              <a:rPr lang="en-US" smtClean="0"/>
              <a:pPr/>
              <a:t>3/27/2023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852CC-7582-BD8C-414F-29F852408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947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2617"/>
            <a:ext cx="9779183" cy="1325563"/>
          </a:xfrm>
        </p:spPr>
        <p:txBody>
          <a:bodyPr/>
          <a:lstStyle/>
          <a:p>
            <a:r>
              <a:rPr lang="en-US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Andrea Kirksey</a:t>
            </a:r>
          </a:p>
          <a:p>
            <a:r>
              <a:rPr lang="en-US"/>
              <a:t>Dakota Coomes</a:t>
            </a:r>
          </a:p>
          <a:p>
            <a:r>
              <a:rPr lang="en-US"/>
              <a:t>Gurman Singh</a:t>
            </a:r>
          </a:p>
          <a:p>
            <a:r>
              <a:rPr lang="en-US" err="1"/>
              <a:t>Jiangqin</a:t>
            </a:r>
            <a:r>
              <a:rPr lang="en-US"/>
              <a:t> Ma</a:t>
            </a:r>
          </a:p>
          <a:p>
            <a:r>
              <a:rPr lang="en-US"/>
              <a:t>Duarte-Nuno de Sousa</a:t>
            </a:r>
            <a:br>
              <a:rPr lang="en-US"/>
            </a:br>
            <a:endParaRPr lang="en-US"/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8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2617"/>
            <a:ext cx="9779183" cy="1325563"/>
          </a:xfrm>
        </p:spPr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94" y="1964201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Problem Statement/Background/Hypothesis</a:t>
            </a:r>
          </a:p>
          <a:p>
            <a:r>
              <a:rPr lang="en-US"/>
              <a:t>Exploratory Data Analysis</a:t>
            </a:r>
          </a:p>
          <a:p>
            <a:r>
              <a:rPr lang="en-US"/>
              <a:t>Analytical Method and Models</a:t>
            </a:r>
          </a:p>
          <a:p>
            <a:r>
              <a:rPr lang="en-US"/>
              <a:t>Research Summary</a:t>
            </a:r>
          </a:p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1473"/>
            <a:ext cx="10458635" cy="1325563"/>
          </a:xfrm>
        </p:spPr>
        <p:txBody>
          <a:bodyPr/>
          <a:lstStyle/>
          <a:p>
            <a:r>
              <a:rPr lang="en-US"/>
              <a:t>Background and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282" y="2653167"/>
            <a:ext cx="11811698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>
                <a:latin typeface="Arial"/>
                <a:cs typeface="Arial"/>
              </a:rPr>
              <a:t>H</a:t>
            </a:r>
            <a:r>
              <a:rPr lang="en-US" sz="1800" b="0" i="0">
                <a:effectLst/>
                <a:latin typeface="Arial"/>
                <a:cs typeface="Arial"/>
              </a:rPr>
              <a:t>otel reservations and cancellations pose a risk to the hotel business often with no financial recourse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>
                <a:effectLst/>
                <a:latin typeface="Arial"/>
                <a:cs typeface="Arial"/>
              </a:rPr>
              <a:t>Mitigate this risk by modeling and forecasting hotel booking cancellations</a:t>
            </a:r>
            <a:r>
              <a:rPr lang="en-US" sz="1800">
                <a:latin typeface="Arial"/>
                <a:cs typeface="Arial"/>
              </a:rPr>
              <a:t> </a:t>
            </a:r>
            <a:endParaRPr lang="en-US" sz="1800" b="0" i="0">
              <a:effectLst/>
              <a:latin typeface="Arial" panose="020B0604020202020204" pitchFamily="34" charset="0"/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>
                <a:latin typeface="Arial"/>
                <a:cs typeface="Arial"/>
              </a:rPr>
              <a:t>Allow hotel businesses to better plan and maximize room utilization </a:t>
            </a:r>
            <a:endParaRPr lang="en-US" sz="1800" b="0" i="0">
              <a:effectLst/>
              <a:latin typeface="Arial" panose="020B0604020202020204" pitchFamily="34" charset="0"/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/>
              <a:t>Problem Statement: </a:t>
            </a:r>
            <a:r>
              <a:rPr lang="en-US" sz="1800" b="1">
                <a:solidFill>
                  <a:schemeClr val="tx1"/>
                </a:solidFill>
              </a:rPr>
              <a:t>Determine what factors impact hotel booking cancellations and forecast future booking cancellations.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1EA989-49BE-FDB0-5782-CDD9EC8FA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688" y="4742108"/>
            <a:ext cx="3593607" cy="179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360DF-7A89-152B-D261-300101B33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25388"/>
            <a:ext cx="9779183" cy="1325563"/>
          </a:xfrm>
        </p:spPr>
        <p:txBody>
          <a:bodyPr/>
          <a:lstStyle/>
          <a:p>
            <a:r>
              <a:rPr lang="en-US"/>
              <a:t>Research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4A972-C40A-D2F6-89E7-9629F337D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2653167"/>
            <a:ext cx="11657202" cy="34364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i="0">
                <a:solidFill>
                  <a:schemeClr val="tx1"/>
                </a:solidFill>
                <a:effectLst/>
                <a:latin typeface="Arial"/>
                <a:cs typeface="Arial"/>
              </a:rPr>
              <a:t>Can hotel booking cancellations be modelled and forecasted using data on customer profiles, booking profiles, and </a:t>
            </a:r>
            <a:r>
              <a:rPr lang="en-US" sz="1800" b="0" i="0">
                <a:solidFill>
                  <a:schemeClr val="tx1"/>
                </a:solidFill>
                <a:effectLst/>
                <a:latin typeface="Arial"/>
                <a:cs typeface="Arial"/>
              </a:rPr>
              <a:t>time</a:t>
            </a:r>
            <a:r>
              <a:rPr lang="en-US" sz="2000" b="0" i="0">
                <a:solidFill>
                  <a:schemeClr val="tx1"/>
                </a:solidFill>
                <a:effectLst/>
                <a:latin typeface="Arial"/>
                <a:cs typeface="Arial"/>
              </a:rPr>
              <a:t> of year?</a:t>
            </a:r>
          </a:p>
          <a:p>
            <a:endParaRPr lang="en-US" sz="1400">
              <a:solidFill>
                <a:schemeClr val="tx1"/>
              </a:solidFill>
              <a:latin typeface="Arial"/>
              <a:cs typeface="Arial"/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b="0" i="0">
                <a:effectLst/>
                <a:latin typeface="Arial"/>
                <a:cs typeface="Arial"/>
              </a:rPr>
              <a:t>Are hotel booking cancellations seasonal?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b="0" i="0">
                <a:effectLst/>
                <a:latin typeface="Arial"/>
                <a:cs typeface="Arial"/>
              </a:rPr>
              <a:t>Are hotel booking cancellations affected by hotel profile?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b="0" i="0">
                <a:effectLst/>
                <a:latin typeface="Arial"/>
                <a:cs typeface="Arial"/>
              </a:rPr>
              <a:t>Does family size/make-up impact booking cancellation propensity?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b="0" i="0">
                <a:effectLst/>
                <a:latin typeface="Arial"/>
                <a:cs typeface="Arial"/>
              </a:rPr>
              <a:t>Do hotel booking cancellations show an increasing/decreasing trend?</a:t>
            </a:r>
          </a:p>
          <a:p>
            <a:pPr algn="l"/>
            <a:br>
              <a:rPr lang="en-US" sz="1800" b="0" i="0">
                <a:effectLst/>
                <a:latin typeface="Lato" panose="020F0502020204030203" pitchFamily="34" charset="0"/>
              </a:rPr>
            </a:br>
            <a:br>
              <a:rPr lang="en-US" sz="1800" b="0" i="0">
                <a:effectLst/>
                <a:latin typeface="Lato" panose="020F0502020204030203" pitchFamily="34" charset="0"/>
              </a:rPr>
            </a:br>
            <a:br>
              <a:rPr lang="en-US" sz="1800" b="0" i="0">
                <a:effectLst/>
                <a:latin typeface="Lato" panose="020F0502020204030203" pitchFamily="34" charset="0"/>
              </a:rPr>
            </a:br>
            <a:br>
              <a:rPr lang="en-US" sz="1600"/>
            </a:br>
            <a:endParaRPr lang="en-US" sz="200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D3238-B1EB-546A-86B3-437A13B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 descr="Yellow question mark">
            <a:extLst>
              <a:ext uri="{FF2B5EF4-FFF2-40B4-BE49-F238E27FC236}">
                <a16:creationId xmlns:a16="http://schemas.microsoft.com/office/drawing/2014/main" id="{9360E464-5574-060D-7374-234D3385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1020" y="3574813"/>
            <a:ext cx="3038168" cy="182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58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BD01-1F1B-5AD6-4115-12EF1BFC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35" y="407633"/>
            <a:ext cx="9779183" cy="1325563"/>
          </a:xfrm>
        </p:spPr>
        <p:txBody>
          <a:bodyPr/>
          <a:lstStyle/>
          <a:p>
            <a:r>
              <a:rPr lang="en-US"/>
              <a:t>Initial Hypothesis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4AFC6-613C-6CFC-80E5-76B8A4EDA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135" y="2644290"/>
            <a:ext cx="10719708" cy="34364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/>
              <a:t>Winter cancellations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/>
              <a:t>City hotels vs. Resort hotels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/>
              <a:t>Booking cancellations trend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/>
              <a:t>Large groups or families compared to individuals on business trips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3D702-8E7D-6C2D-4D82-7022C838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6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9FDA8-BAA2-419C-D723-0471F4AAF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522" y="664319"/>
            <a:ext cx="9010484" cy="1325563"/>
          </a:xfrm>
        </p:spPr>
        <p:txBody>
          <a:bodyPr/>
          <a:lstStyle/>
          <a:p>
            <a:r>
              <a:rPr lang="en-US"/>
              <a:t>Exploratory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E67A6-C6A7-39D6-9896-70B94FE4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0899" y="6196576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13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E9214077-B674-F9B1-E633-435E2E205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5215" y="3179045"/>
            <a:ext cx="5834363" cy="32984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9B52E61-DAAA-FD78-7F4A-0ECE3437DE17}"/>
              </a:ext>
            </a:extLst>
          </p:cNvPr>
          <p:cNvSpPr txBox="1"/>
          <p:nvPr/>
        </p:nvSpPr>
        <p:spPr>
          <a:xfrm>
            <a:off x="406322" y="2361484"/>
            <a:ext cx="10475649" cy="11387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Overall cancellation</a:t>
            </a:r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 rate</a:t>
            </a:r>
            <a:r>
              <a:rPr lang="en-US" sz="1800">
                <a:solidFill>
                  <a:srgbClr val="FFFFFF"/>
                </a:solidFill>
                <a:ea typeface="+mn-lt"/>
                <a:cs typeface="+mn-lt"/>
              </a:rPr>
              <a:t> is approximately 37%, with lowest rates during Winter months (33%)</a:t>
            </a:r>
            <a:endParaRPr lang="en-US" sz="1800"/>
          </a:p>
          <a:p>
            <a:pPr marL="800100" lvl="1" indent="-342900">
              <a:buChar char="•"/>
            </a:pP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City hotel cancellations were higher at ~42%, again with the lowest rate in Winter (40%)</a:t>
            </a:r>
            <a:endParaRPr lang="en-US" sz="1600">
              <a:solidFill>
                <a:srgbClr val="898989"/>
              </a:solidFill>
              <a:ea typeface="+mn-lt"/>
              <a:cs typeface="+mn-lt"/>
            </a:endParaRPr>
          </a:p>
          <a:p>
            <a:pPr marL="800100" lvl="1" indent="-342900">
              <a:buChar char="•"/>
            </a:pPr>
            <a:r>
              <a:rPr lang="en-US" sz="1600">
                <a:solidFill>
                  <a:srgbClr val="FFFFFF"/>
                </a:solidFill>
                <a:ea typeface="+mn-lt"/>
                <a:cs typeface="+mn-lt"/>
              </a:rPr>
              <a:t>Resort hotel cancellations were noticeably lower at 28%, once more the lowest rates in Winter (22%)</a:t>
            </a:r>
            <a:endParaRPr lang="en-US" sz="1600">
              <a:solidFill>
                <a:srgbClr val="FFFFFF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7A4E1D0E-5566-96D3-299B-6B3A214CC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98" y="3180886"/>
            <a:ext cx="4546101" cy="332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9FDA8-BAA2-419C-D723-0471F4AAF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93" y="516577"/>
            <a:ext cx="9779183" cy="1325563"/>
          </a:xfrm>
        </p:spPr>
        <p:txBody>
          <a:bodyPr/>
          <a:lstStyle/>
          <a:p>
            <a:r>
              <a:rPr lang="en-US"/>
              <a:t>Exploratory Data Analysis cont.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E67A6-C6A7-39D6-9896-70B94FE4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41544" y="6196576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5352D6B8-2981-4BD7-2EFB-B9A6032A72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2120596"/>
              </p:ext>
            </p:extLst>
          </p:nvPr>
        </p:nvGraphicFramePr>
        <p:xfrm>
          <a:off x="5715000" y="2716161"/>
          <a:ext cx="3458904" cy="1758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6769">
                  <a:extLst>
                    <a:ext uri="{9D8B030D-6E8A-4147-A177-3AD203B41FA5}">
                      <a16:colId xmlns:a16="http://schemas.microsoft.com/office/drawing/2014/main" val="1011084267"/>
                    </a:ext>
                  </a:extLst>
                </a:gridCol>
                <a:gridCol w="1292135">
                  <a:extLst>
                    <a:ext uri="{9D8B030D-6E8A-4147-A177-3AD203B41FA5}">
                      <a16:colId xmlns:a16="http://schemas.microsoft.com/office/drawing/2014/main" val="1035498436"/>
                    </a:ext>
                  </a:extLst>
                </a:gridCol>
              </a:tblGrid>
              <a:tr h="482224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FFF00"/>
                          </a:solidFill>
                          <a:effectLst/>
                        </a:rPr>
                        <a:t> Independent Variables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FFF00"/>
                          </a:solidFill>
                          <a:effectLst/>
                        </a:rPr>
                        <a:t> City</a:t>
                      </a:r>
                    </a:p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rgbClr val="FFFF00"/>
                          </a:solidFill>
                          <a:effectLst/>
                        </a:rPr>
                        <a:t> Cancellations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0302589"/>
                  </a:ext>
                </a:extLst>
              </a:tr>
              <a:tr h="25529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Deposit type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0.518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3989998"/>
                  </a:ext>
                </a:extLst>
              </a:tr>
              <a:tr h="25529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Is Domestic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0.378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46479"/>
                  </a:ext>
                </a:extLst>
              </a:tr>
              <a:tr h="25529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Lead Time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0.235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70549226"/>
                  </a:ext>
                </a:extLst>
              </a:tr>
              <a:tr h="25529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Special Requests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0.168 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3299091"/>
                  </a:ext>
                </a:extLst>
              </a:tr>
              <a:tr h="255294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Previous Cancellations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0.145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2528582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C3E05C7-67AF-3F77-569C-54DB932FB4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648372"/>
              </p:ext>
            </p:extLst>
          </p:nvPr>
        </p:nvGraphicFramePr>
        <p:xfrm>
          <a:off x="1192161" y="2777612"/>
          <a:ext cx="3377002" cy="1734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634">
                  <a:extLst>
                    <a:ext uri="{9D8B030D-6E8A-4147-A177-3AD203B41FA5}">
                      <a16:colId xmlns:a16="http://schemas.microsoft.com/office/drawing/2014/main" val="1011084267"/>
                    </a:ext>
                  </a:extLst>
                </a:gridCol>
                <a:gridCol w="1344368">
                  <a:extLst>
                    <a:ext uri="{9D8B030D-6E8A-4147-A177-3AD203B41FA5}">
                      <a16:colId xmlns:a16="http://schemas.microsoft.com/office/drawing/2014/main" val="1035498436"/>
                    </a:ext>
                  </a:extLst>
                </a:gridCol>
              </a:tblGrid>
              <a:tr h="486235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FFF00"/>
                          </a:solidFill>
                          <a:effectLst/>
                        </a:rPr>
                        <a:t> Independent Variables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FFF00"/>
                          </a:solidFill>
                          <a:effectLst/>
                        </a:rPr>
                        <a:t> Resort</a:t>
                      </a:r>
                      <a:endParaRPr lang="en-US" sz="1400"/>
                    </a:p>
                    <a:p>
                      <a:pPr lvl="0">
                        <a:buNone/>
                      </a:pPr>
                      <a:r>
                        <a:rPr lang="en-US" sz="1400">
                          <a:solidFill>
                            <a:srgbClr val="FFFF00"/>
                          </a:solidFill>
                          <a:effectLst/>
                        </a:rPr>
                        <a:t> Cancellations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0302589"/>
                  </a:ext>
                </a:extLst>
              </a:tr>
              <a:tr h="249688">
                <a:tc>
                  <a:txBody>
                    <a:bodyPr/>
                    <a:lstStyle/>
                    <a:p>
                      <a:r>
                        <a:rPr lang="en-US" sz="1400" b="0" i="0" u="none" strike="noStrike" noProof="0">
                          <a:effectLst/>
                          <a:latin typeface="Tenorite"/>
                        </a:rPr>
                        <a:t> Is Domestic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0.286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3989998"/>
                  </a:ext>
                </a:extLst>
              </a:tr>
              <a:tr h="2496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Tenorite"/>
                        </a:rPr>
                        <a:t> Deposit type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0.271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46479"/>
                  </a:ext>
                </a:extLst>
              </a:tr>
              <a:tr h="2496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Lead Time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0.229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70549226"/>
                  </a:ext>
                </a:extLst>
              </a:tr>
              <a:tr h="2496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Market Segment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0.137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3299091"/>
                  </a:ext>
                </a:extLst>
              </a:tr>
              <a:tr h="249688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Distribution Channel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0.125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2528582"/>
                  </a:ext>
                </a:extLst>
              </a:tr>
            </a:tbl>
          </a:graphicData>
        </a:graphic>
      </p:graphicFrame>
      <p:pic>
        <p:nvPicPr>
          <p:cNvPr id="15" name="Picture 15" descr="Chart, box and whisker chart&#10;&#10;Description automatically generated">
            <a:extLst>
              <a:ext uri="{FF2B5EF4-FFF2-40B4-BE49-F238E27FC236}">
                <a16:creationId xmlns:a16="http://schemas.microsoft.com/office/drawing/2014/main" id="{9837D262-917B-0462-5617-73F96ED1A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9065" y="4532799"/>
            <a:ext cx="3468827" cy="1990717"/>
          </a:xfrm>
          <a:prstGeom prst="rect">
            <a:avLst/>
          </a:prstGeom>
        </p:spPr>
      </p:pic>
      <p:pic>
        <p:nvPicPr>
          <p:cNvPr id="16" name="Picture 16" descr="Chart, box and whisker chart&#10;&#10;Description automatically generated">
            <a:extLst>
              <a:ext uri="{FF2B5EF4-FFF2-40B4-BE49-F238E27FC236}">
                <a16:creationId xmlns:a16="http://schemas.microsoft.com/office/drawing/2014/main" id="{38A43F13-D21B-8F2F-73E4-EE7E9D0F9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793" y="4574280"/>
            <a:ext cx="3395086" cy="1868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0D0A88-21ED-BBE9-4434-97E8DE03CE9C}"/>
              </a:ext>
            </a:extLst>
          </p:cNvPr>
          <p:cNvSpPr txBox="1"/>
          <p:nvPr/>
        </p:nvSpPr>
        <p:spPr>
          <a:xfrm>
            <a:off x="381741" y="2373774"/>
            <a:ext cx="11360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bg1"/>
                </a:solidFill>
              </a:rPr>
              <a:t>Resort and City Hotels display similar correlations to the dependent variables, but in disproportionate degrees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65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BD01-1F1B-5AD6-4115-12EF1BFC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35" y="407633"/>
            <a:ext cx="9779183" cy="1325563"/>
          </a:xfrm>
        </p:spPr>
        <p:txBody>
          <a:bodyPr/>
          <a:lstStyle/>
          <a:p>
            <a:r>
              <a:rPr lang="en-US"/>
              <a:t>Overview of analytical method and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4AFC6-613C-6CFC-80E5-76B8A4EDA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135" y="2644290"/>
            <a:ext cx="10719708" cy="34364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/>
              <a:t>Logistic regression to determine how parameters affect likelihood of hotel booking cancellation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/>
              <a:t>KNN and SVM model for classification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/>
              <a:t>Holt-Winters forecasting and exponential smoothing to determine periodicity and trend in booking cancellations throughout the year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3D702-8E7D-6C2D-4D82-7022C838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55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14E8F082DF6E4091C97A602907D1A3" ma:contentTypeVersion="6" ma:contentTypeDescription="Create a new document." ma:contentTypeScope="" ma:versionID="51171579826d84d461e390ca063d8e25">
  <xsd:schema xmlns:xsd="http://www.w3.org/2001/XMLSchema" xmlns:xs="http://www.w3.org/2001/XMLSchema" xmlns:p="http://schemas.microsoft.com/office/2006/metadata/properties" xmlns:ns3="87ba61f4-67fa-49ed-8818-070ff4871ab5" xmlns:ns4="d5d3ef6c-2012-42cd-80e2-5ffcf478b2a8" targetNamespace="http://schemas.microsoft.com/office/2006/metadata/properties" ma:root="true" ma:fieldsID="dd2a9cc7382c6b62fedd036165cd1125" ns3:_="" ns4:_="">
    <xsd:import namespace="87ba61f4-67fa-49ed-8818-070ff4871ab5"/>
    <xsd:import namespace="d5d3ef6c-2012-42cd-80e2-5ffcf478b2a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_activity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ba61f4-67fa-49ed-8818-070ff4871ab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d3ef6c-2012-42cd-80e2-5ffcf478b2a8" elementFormDefault="qualified">
    <xsd:import namespace="http://schemas.microsoft.com/office/2006/documentManagement/types"/>
    <xsd:import namespace="http://schemas.microsoft.com/office/infopath/2007/PartnerControls"/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5d3ef6c-2012-42cd-80e2-5ffcf478b2a8" xsi:nil="true"/>
  </documentManagement>
</p:properties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1518A8-EBD1-46CE-87D2-6D1B78EECDC0}">
  <ds:schemaRefs>
    <ds:schemaRef ds:uri="87ba61f4-67fa-49ed-8818-070ff4871ab5"/>
    <ds:schemaRef ds:uri="d5d3ef6c-2012-42cd-80e2-5ffcf478b2a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87ba61f4-67fa-49ed-8818-070ff4871ab5"/>
    <ds:schemaRef ds:uri="d5d3ef6c-2012-42cd-80e2-5ffcf478b2a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{84263A0D-E591-43B3-9E6F-73683B4BC3E1}tf45331398_win32</Template>
  <Application>Microsoft Office PowerPoint</Application>
  <PresentationFormat>Widescreen</PresentationFormat>
  <Slides>17</Slides>
  <Notes>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Team 60 Project Proposal Presentation</vt:lpstr>
      <vt:lpstr>Team Members</vt:lpstr>
      <vt:lpstr>Agenda</vt:lpstr>
      <vt:lpstr>Background and Problem Statement</vt:lpstr>
      <vt:lpstr>Research Questions</vt:lpstr>
      <vt:lpstr>Initial Hypothesis</vt:lpstr>
      <vt:lpstr>Exploratory Data Analysis</vt:lpstr>
      <vt:lpstr>Exploratory Data Analysis cont.</vt:lpstr>
      <vt:lpstr>Overview of analytical method and models</vt:lpstr>
      <vt:lpstr>Research</vt:lpstr>
      <vt:lpstr>References</vt:lpstr>
      <vt:lpstr>Thank You</vt:lpstr>
      <vt:lpstr>Appendix</vt:lpstr>
      <vt:lpstr> In terms of quantity and profitability: Online TA for both the city hotel &amp; resort hotel, and direct booking of the resort hotel are the top market segments.</vt:lpstr>
      <vt:lpstr>SVM model</vt:lpstr>
      <vt:lpstr>KNN model</vt:lpstr>
      <vt:lpstr>The analysis of hotel booking data can inform various business decisions and marketing strategies, including: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MGT 6203 Group 40</dc:title>
  <dc:creator>Singh, Gurman</dc:creator>
  <cp:revision>5</cp:revision>
  <dcterms:created xsi:type="dcterms:W3CDTF">2023-03-19T21:12:24Z</dcterms:created>
  <dcterms:modified xsi:type="dcterms:W3CDTF">2023-03-27T19:10:15Z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0x0101009F14E8F082DF6E4091C97A602907D1A3</vt:lpwstr>
  </property>
</Properties>
</file>